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74" r:id="rId4"/>
    <p:sldId id="258" r:id="rId5"/>
    <p:sldId id="259" r:id="rId6"/>
    <p:sldId id="275" r:id="rId7"/>
    <p:sldId id="260" r:id="rId8"/>
    <p:sldId id="261" r:id="rId9"/>
    <p:sldId id="262" r:id="rId10"/>
    <p:sldId id="264" r:id="rId11"/>
    <p:sldId id="278" r:id="rId12"/>
    <p:sldId id="279" r:id="rId13"/>
    <p:sldId id="267" r:id="rId14"/>
    <p:sldId id="276" r:id="rId15"/>
    <p:sldId id="277" r:id="rId16"/>
    <p:sldId id="268" r:id="rId17"/>
    <p:sldId id="269" r:id="rId18"/>
    <p:sldId id="270" r:id="rId19"/>
    <p:sldId id="271" r:id="rId20"/>
    <p:sldId id="27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55eb9c3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55eb9c3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55eb9c32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55eb9c32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55eb9c32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55eb9c32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55eb9c32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55eb9c32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55eb9c32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55eb9c32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55eb9c32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55eb9c32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55eb9c3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55eb9c3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55eb9c3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55eb9c3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55eb9c32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55eb9c32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55eb9c32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55eb9c32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55eb9c32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55eb9c32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55eb9c32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55eb9c32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55eb9c32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55eb9c32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p.eco42.org/recycling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co42.org/news/derevni-s-cistoi-sovestyu" TargetMode="Externa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co42.org/news/katalog-resenii-po-texnologiyam-utilizacii-pishhevyx-otxod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co42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mailto:ecomov42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co42.org/news/rekomendacii-po-obrashheniyu-s-tko-v-arxangelskoi-oblast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23339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/>
              <a:t>Рекомендации по управлению отходами в Архангельской области </a:t>
            </a:r>
            <a:endParaRPr sz="36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74" y="2153262"/>
            <a:ext cx="2463726" cy="2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DBB5F-592F-4516-AD00-464A7CE259B4}"/>
              </a:ext>
            </a:extLst>
          </p:cNvPr>
          <p:cNvSpPr txBox="1"/>
          <p:nvPr/>
        </p:nvSpPr>
        <p:spPr>
          <a:xfrm>
            <a:off x="5003800" y="2707799"/>
            <a:ext cx="3403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/>
              <a:t>Кочнева Анастасия</a:t>
            </a:r>
          </a:p>
          <a:p>
            <a:pPr algn="r"/>
            <a:endParaRPr lang="ru-RU" sz="1800" dirty="0"/>
          </a:p>
          <a:p>
            <a:pPr algn="r"/>
            <a:r>
              <a:rPr lang="ru-RU" sz="1800" dirty="0"/>
              <a:t>Член координационного совета Экологического Движения 42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Рекомендации по организации контейнерного сбора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нельзя допускать вывоза содержимого на полигон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нельзя допускать вывоз содержимого вместе с ТКО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необходимо информирование населения о том, что можно помещать в контейнеры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пиктограммы на контейнерах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цветовая индикация контейнеров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особая конструкция контейнера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содержимое не должно прессоваться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требуется разработка четкого механизма жалобы для граждан</a:t>
            </a:r>
            <a:endParaRPr sz="2000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8B1C7-3053-32B9-A52F-47F5BC06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225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https://map.eco42.org/recycling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809C8E-3361-657E-8407-2F82FF51B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660F47E-7C8D-5596-9896-253313406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0104"/>
            <a:ext cx="9144000" cy="42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3045A-ADE8-2F21-A798-5D302D95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9DD437-388A-BC14-852E-E035D8B4D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F83232-20A8-3B65-3523-73F4D4BE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666" y="254000"/>
            <a:ext cx="4347634" cy="3259667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ег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4F86B55-82F0-7285-CE72-D0798ECD3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54000"/>
            <a:ext cx="3750733" cy="28130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нешний, трав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87903171-9572-FB1C-8D5B-77CCF7F2B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73"/>
          <a:stretch/>
        </p:blipFill>
        <p:spPr>
          <a:xfrm>
            <a:off x="311700" y="2571750"/>
            <a:ext cx="3750733" cy="2400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3301A6-B0C9-E463-BA8E-32C1DB5CF2F2}"/>
              </a:ext>
            </a:extLst>
          </p:cNvPr>
          <p:cNvSpPr txBox="1"/>
          <p:nvPr/>
        </p:nvSpPr>
        <p:spPr>
          <a:xfrm>
            <a:off x="4487333" y="3903133"/>
            <a:ext cx="4344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5"/>
              </a:rPr>
              <a:t>https://eco42.org/news/derevni-s-cistoi-sovestyu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728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III Обработка отходов</a:t>
            </a:r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79967" cy="3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highlight>
                  <a:schemeClr val="lt1"/>
                </a:highlight>
                <a:latin typeface="+mn-lt"/>
                <a:ea typeface="Times New Roman"/>
                <a:cs typeface="Times New Roman"/>
                <a:sym typeface="Times New Roman"/>
              </a:rPr>
              <a:t>Согласно ФЗ № 89 обработка - это предварительная подготовка отходов к переработке. Процесс включает сортировку, разборку, очистку.</a:t>
            </a:r>
            <a:endParaRPr sz="1400" dirty="0">
              <a:solidFill>
                <a:schemeClr val="dk1"/>
              </a:solidFill>
              <a:highlight>
                <a:schemeClr val="lt1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highlight>
                  <a:schemeClr val="lt1"/>
                </a:highlight>
                <a:latin typeface="+mn-lt"/>
                <a:ea typeface="Times New Roman"/>
                <a:cs typeface="Times New Roman"/>
                <a:sym typeface="Times New Roman"/>
              </a:rPr>
              <a:t>Содержимое обоих контейнеров (при дуальной системе сбора) должно отправляться на мусоросортировочные комплексы </a:t>
            </a:r>
            <a:r>
              <a:rPr lang="ru" sz="1400" b="1" dirty="0">
                <a:solidFill>
                  <a:schemeClr val="dk1"/>
                </a:solidFill>
                <a:highlight>
                  <a:schemeClr val="lt1"/>
                </a:highlight>
                <a:latin typeface="+mn-lt"/>
                <a:ea typeface="Times New Roman"/>
                <a:cs typeface="Times New Roman"/>
                <a:sym typeface="Times New Roman"/>
              </a:rPr>
              <a:t>разными потоками. </a:t>
            </a:r>
            <a:endParaRPr sz="1400" b="1" dirty="0">
              <a:solidFill>
                <a:schemeClr val="dk1"/>
              </a:solidFill>
              <a:highlight>
                <a:schemeClr val="lt1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highlight>
                  <a:schemeClr val="lt1"/>
                </a:highlight>
                <a:latin typeface="+mn-lt"/>
                <a:ea typeface="Times New Roman"/>
                <a:cs typeface="Times New Roman"/>
                <a:sym typeface="Times New Roman"/>
              </a:rPr>
              <a:t>В России чаще создаются крупные МСК на несколько городских агломераций, однако для снижения транспортных затрат в крупных городах зачастую целесообразнее организовать несколько МСК в разных частях города меньшей производительности, чем один крупный на весь город.</a:t>
            </a:r>
            <a:endParaRPr sz="1400" dirty="0">
              <a:solidFill>
                <a:schemeClr val="dk1"/>
              </a:solidFill>
              <a:highlight>
                <a:schemeClr val="lt1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228600" lvl="0" indent="0" algn="just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4E30C-7E76-87F2-C062-02588C9D1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55" y="329450"/>
            <a:ext cx="3695890" cy="4369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5AB2C-EE55-3A7D-746B-248F6C26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196100-F4B5-683F-14EA-DC648C679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внутренний, потолок, прилавок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31D5CEE2-2828-7CB0-5D1C-2517A1EB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человек, потол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1DCDBD90-8BC1-52AD-9CD0-D921B1936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728553"/>
            <a:ext cx="5293229" cy="39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1A9D2-E688-C0E5-0CFD-2BA0C967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054EF6-2089-FFBE-F5C3-4C9662F9F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земля, потолок,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49E9B8FA-0BC2-2806-EDA2-FDEC779FA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6"/>
          <a:stretch/>
        </p:blipFill>
        <p:spPr>
          <a:xfrm>
            <a:off x="0" y="506185"/>
            <a:ext cx="5048105" cy="3991025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здание, область, склад&#10;&#10;Автоматически созданное описание">
            <a:extLst>
              <a:ext uri="{FF2B5EF4-FFF2-40B4-BE49-F238E27FC236}">
                <a16:creationId xmlns:a16="http://schemas.microsoft.com/office/drawing/2014/main" id="{4613B694-1C62-CD04-5051-14CEDE2D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90"/>
          <a:stretch/>
        </p:blipFill>
        <p:spPr>
          <a:xfrm>
            <a:off x="4463144" y="506184"/>
            <a:ext cx="4752512" cy="39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91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IV Утилизация 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7A4B3-4F07-0C68-39CC-815329F0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55" y="1074875"/>
            <a:ext cx="3124361" cy="3454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9B862F-550F-09B3-914C-309E87998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04" y="1017725"/>
            <a:ext cx="5004709" cy="34545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Утилизация пищевых отходов</a:t>
            </a:r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7069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Практически не задействова</a:t>
            </a:r>
            <a:r>
              <a:rPr lang="ru-RU" sz="16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на</a:t>
            </a:r>
            <a: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 в России.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Пищевые отходы составляют в среднем 35% от состава ТКО, их ежегодно образуется до 21 млн тонн. 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Поток этих отходов возможно направлять для последующего промышленного компостирования с использованием различных технологий и получением ликвидных продуктов: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Hardferm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Вермикомпостирование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Мембранное компостирование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Буртование </a:t>
            </a:r>
            <a:endParaRPr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98A857-16C2-1979-B1C3-719DF198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56" y="445025"/>
            <a:ext cx="2383971" cy="3282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64537-9012-8011-9117-D8ABAF34C30D}"/>
              </a:ext>
            </a:extLst>
          </p:cNvPr>
          <p:cNvSpPr txBox="1"/>
          <p:nvPr/>
        </p:nvSpPr>
        <p:spPr>
          <a:xfrm>
            <a:off x="6254569" y="3960240"/>
            <a:ext cx="251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https://eco42.org/news/katalog-resenii-po-texnologiyam-utilizacii-pishhevyx-otxodov</a:t>
            </a:r>
            <a:endParaRPr lang="ru-RU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Производство RDF-топлива - это не утилизация!</a:t>
            </a:r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Топливо производят в виде гранул, хлопьев и брикетов на мусоросортировочных комплексах из “хвостов”.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FF0000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НЕ РЕКОМЕНДУЕТСЯ!</a:t>
            </a:r>
            <a:endParaRPr sz="1400" dirty="0">
              <a:solidFill>
                <a:srgbClr val="FF0000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В России недостаточный спрос на топливо из отходов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Несоответствие использования RDF-топлива государственным приоритетам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Не рентабельно без дополнительной поддержки государства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" sz="14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Сжигание такого топлива опасно!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" sz="14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Недостаточный контроль при использовании RDF-топлива</a:t>
            </a: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Вместо использования этой технологии стоит обратить внимание на исполнение иерархии обращения с отходами!</a:t>
            </a: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311700" y="209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 Обезвреживание. Сжигание</a:t>
            </a:r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311700" y="718850"/>
            <a:ext cx="8520600" cy="3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 РЕКОМЕНДУЕТСЯ!</a:t>
            </a:r>
            <a:endParaRPr dirty="0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За инициативу против сжигания отходов в России на сайте РОИ проголосовали 100 тысяч человек.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Проблемы мусоросжигания: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препятствие развитию экономики замкнутого цикла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МСЗ требуют регулярной поставки “топлива” - это препятствует развитию отрасли переработки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 перспективно с точки зрения создания новых рабочих мест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 решает проблему с отходами - золу и шлак все равно необходимо захоранивать на специальных полигонах для опасных отходов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самый дорогой способ обращения с отходами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-"/>
            </a:pPr>
            <a:r>
              <a:rPr lang="ru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негативное воздействие на здоровье и окружающую среду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Иерархия обращения с отходами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tx1"/>
                </a:solidFill>
                <a:latin typeface="+mn-lt"/>
              </a:rPr>
              <a:t>п.2, ст. 3 ФЗ N89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40958" t="23785" r="16653" b="5905"/>
          <a:stretch/>
        </p:blipFill>
        <p:spPr>
          <a:xfrm>
            <a:off x="2669100" y="1152475"/>
            <a:ext cx="4276716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Экологическое Движение 42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https://eco42.org/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ecomov42@gmail.com</a:t>
            </a:r>
            <a:endParaRPr lang="ru" sz="24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kochneva.ana@gmail.com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+79965036038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600" y="402400"/>
            <a:ext cx="4338700" cy="4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E273A4B-E08B-DA55-8276-03712B781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672" y="427264"/>
            <a:ext cx="4407257" cy="4159300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hlinkClick r:id="rId2"/>
              </a:rPr>
              <a:t>https://eco42.org/news/rekomendacii-po-obrashheniyu-s-tko-v-arxangelskoi-oblasti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80FE3-907D-883A-48CE-A1A515AC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233" y="63371"/>
            <a:ext cx="3759393" cy="5016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4F187D-EE89-7A1C-1C3B-A75336AAE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57" y="1751969"/>
            <a:ext cx="2743427" cy="31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24825"/>
            <a:ext cx="56236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I Максимальное использование сырья и сокращение образования отходов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1" y="1566333"/>
            <a:ext cx="5360966" cy="3352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Лучший способ решить проблему — предотвратить ее появление.</a:t>
            </a: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20 августа 2021 г. Минприроды России направило на рассмотрение в Минпромторг предложение по </a:t>
            </a:r>
            <a:r>
              <a:rPr lang="ru" sz="14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запрету использования 28 одноразовых видов упаковки и товаров в России.</a:t>
            </a:r>
            <a:endParaRPr sz="1400" b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i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 Действия на региональном уровне:</a:t>
            </a: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" sz="1400" i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в Территориальной схеме необходимо предусмотреть целевые показатели по предотвращению образования отходов</a:t>
            </a: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" sz="1400" i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ограничение использования одноразового пластика на культ-массовых мероприятиях</a:t>
            </a:r>
            <a:endParaRPr lang="en-US"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1400" i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работа с бизнесом</a:t>
            </a: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400" i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A61DB-100E-F1EB-B447-4B5A8FC5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7" y="477480"/>
            <a:ext cx="3057142" cy="44411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II Снижение класса опасности в источниках образования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Можно лишь через раздельное накопление отходов </a:t>
            </a:r>
            <a:endParaRPr sz="20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Основная задача РСО: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22103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0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сохранение качества вторичных материальных ресурсов для их дальнейшей переработки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22103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0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воспитание у населения экологической культуры. 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Без РСО качество отходов для последующей переработки существенно ниже или отсутствует вовсе. Процент вовлечения в переработку после ручной сортировки смешанных отходов не превышает 1,5% от объема ТКО. </a:t>
            </a:r>
            <a:endParaRPr sz="20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40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9B36D7FF-27C4-D4E7-F610-C96BA6CA0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4"/>
          <a:stretch/>
        </p:blipFill>
        <p:spPr>
          <a:xfrm>
            <a:off x="413013" y="1045030"/>
            <a:ext cx="4158987" cy="32489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ег, внешний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8A2A919-364D-8D05-0891-A8B9957A5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16"/>
          <a:stretch/>
        </p:blipFill>
        <p:spPr>
          <a:xfrm>
            <a:off x="5021035" y="73479"/>
            <a:ext cx="3429000" cy="22370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ег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3546146-D87B-3FED-781D-2640FF7FD1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12" b="11336"/>
          <a:stretch/>
        </p:blipFill>
        <p:spPr>
          <a:xfrm>
            <a:off x="5334340" y="2310494"/>
            <a:ext cx="2802391" cy="27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может организовывать РСО и сбор вторсырья?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Согласно п. 21 Постановления Правительства РФ 12.11.2016 N 1156 (ред. от 18.03.2021) раздельное накопление отходов </a:t>
            </a:r>
            <a:r>
              <a:rPr lang="ru" sz="1500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на контейнерной площадке</a:t>
            </a: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 может быть организовано только региональным оператором или с его письменного разрешения.</a:t>
            </a:r>
            <a:endParaRPr sz="1500" i="1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i="1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Однако руководствуясь п.22 того же Постановления, делаем вывод, что сбор вторичного сырья: макулатуры, стеклянной тары, чистой тары и упаковки из пластика, металлов (отходов V класса опасности, некоторых видов отходов от использования товаров) может осуществляться без участия регионального оператора </a:t>
            </a:r>
            <a:r>
              <a:rPr lang="ru" sz="1500" b="1" i="1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вне контейнерной площадки. </a:t>
            </a:r>
            <a:endParaRPr sz="1500" b="1" i="1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dirty="0">
                <a:solidFill>
                  <a:schemeClr val="dk1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Для этой деятельности возможно привлекать подрядчиков (так называемых заготовителей вторичного сырья) без лицензии.</a:t>
            </a:r>
            <a:endParaRPr sz="1500" dirty="0">
              <a:solidFill>
                <a:schemeClr val="dk1"/>
              </a:solidFill>
              <a:highlight>
                <a:srgbClr val="FFFFFF"/>
              </a:highlight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Отношение населения Архангельской области к РСО</a:t>
            </a:r>
            <a:endParaRPr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CC8F8E-8652-F304-B81E-57D9C3DD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1" y="1332972"/>
            <a:ext cx="4007056" cy="2902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6C911-F494-7A55-03C5-D55BD239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70" y="1733042"/>
            <a:ext cx="3111660" cy="25020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Способы организации РСО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r>
              <a:rPr lang="ru" dirty="0">
                <a:solidFill>
                  <a:schemeClr val="tx1"/>
                </a:solidFill>
                <a:latin typeface="+mn-lt"/>
              </a:rPr>
              <a:t>Контейнерный сбор (для численности &gt;5 000 чел.):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-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Д</a:t>
            </a:r>
            <a:r>
              <a:rPr lang="ru" dirty="0">
                <a:solidFill>
                  <a:schemeClr val="tx1"/>
                </a:solidFill>
                <a:latin typeface="+mn-lt"/>
              </a:rPr>
              <a:t>уальный (мокрые –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сухие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;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вторсырье – смешанные отходы)</a:t>
            </a:r>
            <a:endParaRPr lang="ru" dirty="0">
              <a:solidFill>
                <a:schemeClr val="tx1"/>
              </a:solidFill>
              <a:latin typeface="+mn-lt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-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Многофракционный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(пищевые, пластик, стекло, макулатура …)</a:t>
            </a:r>
          </a:p>
          <a:p>
            <a:pPr marL="114300" indent="0">
              <a:buNone/>
            </a:pPr>
            <a:endParaRPr dirty="0">
              <a:solidFill>
                <a:schemeClr val="tx1"/>
              </a:solidFill>
              <a:latin typeface="+mn-lt"/>
            </a:endParaRPr>
          </a:p>
          <a:p>
            <a:r>
              <a:rPr lang="ru" dirty="0">
                <a:solidFill>
                  <a:schemeClr val="tx1"/>
                </a:solidFill>
                <a:latin typeface="+mn-lt"/>
              </a:rPr>
              <a:t>Бестарный сбор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r>
              <a:rPr lang="ru" dirty="0">
                <a:solidFill>
                  <a:schemeClr val="tx1"/>
                </a:solidFill>
                <a:latin typeface="+mn-lt"/>
              </a:rPr>
              <a:t>Мобильный пункт (для малых, но хорошо доступных населенных пунктов)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r>
              <a:rPr lang="ru" dirty="0">
                <a:solidFill>
                  <a:schemeClr val="tx1"/>
                </a:solidFill>
                <a:latin typeface="+mn-lt"/>
              </a:rPr>
              <a:t>Полумобильный пункт 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r>
              <a:rPr lang="ru" dirty="0">
                <a:solidFill>
                  <a:schemeClr val="tx1"/>
                </a:solidFill>
                <a:latin typeface="+mn-lt"/>
              </a:rPr>
              <a:t>Стационарные пункты приема (для труднодоступных, численностью 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latin typeface="+mn-lt"/>
              </a:rPr>
              <a:t>&lt;5 000 чел, а также в дополнение к контейнерам в городах)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ru" dirty="0">
                <a:solidFill>
                  <a:schemeClr val="tx1"/>
                </a:solidFill>
                <a:latin typeface="+mn-lt"/>
              </a:rPr>
              <a:t>Аппарат обратного вендинга 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748</Words>
  <Application>Microsoft Office PowerPoint</Application>
  <PresentationFormat>Экран (16:9)</PresentationFormat>
  <Paragraphs>95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Simple Light</vt:lpstr>
      <vt:lpstr>Рекомендации по управлению отходами в Архангельской области </vt:lpstr>
      <vt:lpstr>Иерархия обращения с отходами</vt:lpstr>
      <vt:lpstr>Презентация PowerPoint</vt:lpstr>
      <vt:lpstr>I Максимальное использование сырья и сокращение образования отходов</vt:lpstr>
      <vt:lpstr>II Снижение класса опасности в источниках образования </vt:lpstr>
      <vt:lpstr>Презентация PowerPoint</vt:lpstr>
      <vt:lpstr>Кто может организовывать РСО и сбор вторсырья?</vt:lpstr>
      <vt:lpstr>Отношение населения Архангельской области к РСО</vt:lpstr>
      <vt:lpstr>Способы организации РСО</vt:lpstr>
      <vt:lpstr>Рекомендации по организации контейнерного сбора</vt:lpstr>
      <vt:lpstr>https://map.eco42.org/recycling</vt:lpstr>
      <vt:lpstr>Презентация PowerPoint</vt:lpstr>
      <vt:lpstr>III Обработка отходов</vt:lpstr>
      <vt:lpstr>Презентация PowerPoint</vt:lpstr>
      <vt:lpstr>Презентация PowerPoint</vt:lpstr>
      <vt:lpstr>IV Утилизация </vt:lpstr>
      <vt:lpstr>Утилизация пищевых отходов</vt:lpstr>
      <vt:lpstr>Производство RDF-топлива - это не утилизация!</vt:lpstr>
      <vt:lpstr>V Обезвреживание. Сжигание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управлению отходами в Архангельской области</dc:title>
  <dc:creator>Анастасия</dc:creator>
  <cp:lastModifiedBy>Анастасия Кочнева</cp:lastModifiedBy>
  <cp:revision>1</cp:revision>
  <dcterms:modified xsi:type="dcterms:W3CDTF">2022-06-18T12:36:43Z</dcterms:modified>
</cp:coreProperties>
</file>